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49</c:v>
                </c:pt>
                <c:pt idx="2">
                  <c:v>50</c:v>
                </c:pt>
                <c:pt idx="3">
                  <c:v>41</c:v>
                </c:pt>
                <c:pt idx="4">
                  <c:v>49</c:v>
                </c:pt>
                <c:pt idx="5">
                  <c:v>44</c:v>
                </c:pt>
                <c:pt idx="6">
                  <c:v>43</c:v>
                </c:pt>
                <c:pt idx="7">
                  <c:v>44</c:v>
                </c:pt>
                <c:pt idx="8">
                  <c:v>47</c:v>
                </c:pt>
                <c:pt idx="9">
                  <c:v>48</c:v>
                </c:pt>
                <c:pt idx="10">
                  <c:v>45</c:v>
                </c:pt>
                <c:pt idx="11">
                  <c:v>43</c:v>
                </c:pt>
                <c:pt idx="12">
                  <c:v>44</c:v>
                </c:pt>
                <c:pt idx="13">
                  <c:v>45</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30</c:v>
                </c:pt>
                <c:pt idx="2">
                  <c:v>27</c:v>
                </c:pt>
                <c:pt idx="3">
                  <c:v>26</c:v>
                </c:pt>
                <c:pt idx="4">
                  <c:v>31</c:v>
                </c:pt>
                <c:pt idx="5">
                  <c:v>27</c:v>
                </c:pt>
                <c:pt idx="6">
                  <c:v>33</c:v>
                </c:pt>
                <c:pt idx="7">
                  <c:v>26</c:v>
                </c:pt>
                <c:pt idx="8">
                  <c:v>27</c:v>
                </c:pt>
                <c:pt idx="9">
                  <c:v>32</c:v>
                </c:pt>
                <c:pt idx="10">
                  <c:v>35</c:v>
                </c:pt>
                <c:pt idx="11">
                  <c:v>32</c:v>
                </c:pt>
                <c:pt idx="12">
                  <c:v>33</c:v>
                </c:pt>
                <c:pt idx="13">
                  <c:v>31</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22</c:v>
                </c:pt>
                <c:pt idx="2">
                  <c:v>21</c:v>
                </c:pt>
                <c:pt idx="3">
                  <c:v>18</c:v>
                </c:pt>
                <c:pt idx="4">
                  <c:v>22</c:v>
                </c:pt>
                <c:pt idx="5">
                  <c:v>22</c:v>
                </c:pt>
                <c:pt idx="6">
                  <c:v>16</c:v>
                </c:pt>
                <c:pt idx="7">
                  <c:v>16</c:v>
                </c:pt>
                <c:pt idx="8">
                  <c:v>17</c:v>
                </c:pt>
                <c:pt idx="9">
                  <c:v>16</c:v>
                </c:pt>
                <c:pt idx="10">
                  <c:v>17</c:v>
                </c:pt>
                <c:pt idx="11">
                  <c:v>17</c:v>
                </c:pt>
                <c:pt idx="12">
                  <c:v>17</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50</c:v>
                </c:pt>
                <c:pt idx="2">
                  <c:v>45</c:v>
                </c:pt>
                <c:pt idx="3">
                  <c:v>44</c:v>
                </c:pt>
                <c:pt idx="4">
                  <c:v>49</c:v>
                </c:pt>
                <c:pt idx="5">
                  <c:v>48</c:v>
                </c:pt>
                <c:pt idx="6">
                  <c:v>48</c:v>
                </c:pt>
                <c:pt idx="7">
                  <c:v>48</c:v>
                </c:pt>
                <c:pt idx="8">
                  <c:v>48</c:v>
                </c:pt>
                <c:pt idx="9">
                  <c:v>46</c:v>
                </c:pt>
                <c:pt idx="10">
                  <c:v>40</c:v>
                </c:pt>
                <c:pt idx="11">
                  <c:v>50</c:v>
                </c:pt>
                <c:pt idx="12">
                  <c:v>48</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30</c:v>
                </c:pt>
                <c:pt idx="3">
                  <c:v>25</c:v>
                </c:pt>
                <c:pt idx="4">
                  <c:v>28</c:v>
                </c:pt>
                <c:pt idx="5">
                  <c:v>26</c:v>
                </c:pt>
                <c:pt idx="6">
                  <c:v>34</c:v>
                </c:pt>
                <c:pt idx="7">
                  <c:v>34</c:v>
                </c:pt>
                <c:pt idx="8">
                  <c:v>28</c:v>
                </c:pt>
                <c:pt idx="9">
                  <c:v>34</c:v>
                </c:pt>
                <c:pt idx="10">
                  <c:v>30</c:v>
                </c:pt>
                <c:pt idx="11">
                  <c:v>32</c:v>
                </c:pt>
                <c:pt idx="12">
                  <c:v>33</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25</c:v>
                </c:pt>
                <c:pt idx="1">
                  <c:v>23</c:v>
                </c:pt>
                <c:pt idx="2">
                  <c:v>20</c:v>
                </c:pt>
                <c:pt idx="3">
                  <c:v>17</c:v>
                </c:pt>
                <c:pt idx="4">
                  <c:v>15</c:v>
                </c:pt>
                <c:pt idx="5">
                  <c:v>15</c:v>
                </c:pt>
                <c:pt idx="6">
                  <c:v>22</c:v>
                </c:pt>
                <c:pt idx="7">
                  <c:v>16</c:v>
                </c:pt>
                <c:pt idx="8">
                  <c:v>18</c:v>
                </c:pt>
                <c:pt idx="9">
                  <c:v>17</c:v>
                </c:pt>
                <c:pt idx="10">
                  <c:v>15</c:v>
                </c:pt>
                <c:pt idx="11">
                  <c:v>15</c:v>
                </c:pt>
                <c:pt idx="12">
                  <c:v>18</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48</c:v>
                </c:pt>
                <c:pt idx="2">
                  <c:v>42</c:v>
                </c:pt>
                <c:pt idx="3">
                  <c:v>46</c:v>
                </c:pt>
                <c:pt idx="4">
                  <c:v>43</c:v>
                </c:pt>
                <c:pt idx="5">
                  <c:v>47</c:v>
                </c:pt>
                <c:pt idx="6">
                  <c:v>45</c:v>
                </c:pt>
                <c:pt idx="7">
                  <c:v>49</c:v>
                </c:pt>
                <c:pt idx="8">
                  <c:v>41</c:v>
                </c:pt>
                <c:pt idx="9">
                  <c:v>40</c:v>
                </c:pt>
                <c:pt idx="10">
                  <c:v>42</c:v>
                </c:pt>
                <c:pt idx="11">
                  <c:v>43</c:v>
                </c:pt>
                <c:pt idx="12">
                  <c:v>43</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27</c:v>
                </c:pt>
                <c:pt idx="2">
                  <c:v>35</c:v>
                </c:pt>
                <c:pt idx="3">
                  <c:v>31</c:v>
                </c:pt>
                <c:pt idx="4">
                  <c:v>29</c:v>
                </c:pt>
                <c:pt idx="5">
                  <c:v>27</c:v>
                </c:pt>
                <c:pt idx="6">
                  <c:v>27</c:v>
                </c:pt>
                <c:pt idx="7">
                  <c:v>30</c:v>
                </c:pt>
                <c:pt idx="8">
                  <c:v>32</c:v>
                </c:pt>
                <c:pt idx="9">
                  <c:v>29</c:v>
                </c:pt>
                <c:pt idx="10">
                  <c:v>33</c:v>
                </c:pt>
                <c:pt idx="11">
                  <c:v>29</c:v>
                </c:pt>
                <c:pt idx="12">
                  <c:v>35</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17</c:v>
                </c:pt>
                <c:pt idx="2">
                  <c:v>22</c:v>
                </c:pt>
                <c:pt idx="3">
                  <c:v>20</c:v>
                </c:pt>
                <c:pt idx="4">
                  <c:v>16</c:v>
                </c:pt>
                <c:pt idx="5">
                  <c:v>16</c:v>
                </c:pt>
                <c:pt idx="6">
                  <c:v>17</c:v>
                </c:pt>
                <c:pt idx="7">
                  <c:v>22</c:v>
                </c:pt>
                <c:pt idx="8">
                  <c:v>17</c:v>
                </c:pt>
                <c:pt idx="9">
                  <c:v>17</c:v>
                </c:pt>
                <c:pt idx="10">
                  <c:v>19</c:v>
                </c:pt>
                <c:pt idx="11">
                  <c:v>16</c:v>
                </c:pt>
                <c:pt idx="12">
                  <c:v>16</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Science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rapidly advancing, driven by factors such as the need for efficient transport systems, government support for autonomous vehicles, and advancements in AI technology. Notable players like Waymo, Tesla, and Uber are leading in the development of Robotaxi services. Market trends are centered around app-based hailing services and the transition towards green energy, contributing positively to the market's growth. The future outlook promises exponential growth due to increased research in autonomous vehicles, ongoing testing, and proposed launches across different countries, focusing on safety, efficiency, and reduction of human error.</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seeing substantial growth due to rapid technological advancements. Innovations in autonomous driving technology, including AI-driven systems for monitoring driver and vehicle surroundings, are vital market enablers. Major market players are focusing on integrating these advanced technologies into their vehicles for better safety and comfortable experiences. Moreover, advancements in infrastructure, such as road communication systems and smart city projects, are reflecting positively on the market expansion.
Government Initiatives and Regulations: Governments worldwide are demonstrating positive attitudes towards the Robotaxi market, by providing their unwavering support to the concept. Regulations are being framed and revised to facilitate the testing and deployment of autonomous vehicles. For instance, several U.S states have passed laws to allow autonomous vehicle testing in their regions. Similarly, countries like Japan, Singapore, and South Korea have various initiatives and experimental zones to encourage the testing and use of Robotaxis. These factors are substantial enablers for this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Rapid advancements in technology have pushed many industries toward automation and artificial intelligence, which is one of the top key drivers for the global robotaxi market. Key industry players, as well as new startups, are investing heavily in research and development of autonomous driving technology, undoubtedly advancing this innovation. Manufacturers, tech firms, and ride-sharing companies have been seen embracing the idea of automated vehicles due to the potential benefits they bring, such as cost reduction and increased efficiency in the transportation sector.
Real-world examples prove this to be true. Notable leading automakers like Tesla have been vocal about their commitment to developing fully autonomous vehicles. According to the company's CEO Elon Musk, Tesla has been undergoing extensive research to develop detailed three-dimensional maps that would aid in navigation, with extensive testing scenarios included. Waymo, a subsidiary of Alphabet Inc., Google's parent company, likewise has been heavily investing in driverless vehicles and recently launched a robotaxi pilot program in Phoenix, Arizona, which allows selected riders to hail their fully autonomous vehicles.
Moreover, government bodies globally are providing regulations and guidelines, encouraging the development and adoption of autonomous technology. For instance, in the U.S., the Department of Transportation and the National Highway Traffic Safety Administration released federal guidelines for automated driving systems. These guidelines provide safety protocols, encourage industry leaders to develop effective methods for data recording and sharing, and facilitate communication between developers and regulators. The increasing investments and regulatory support in self-driving technology globally have paved the way for the growth of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Investments in Autonomous Vehicle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Robotaxi market is still in its infancy stages, with many countries still formulating regulatory frameworks for this revolutionary mode of transport. While the idea of a self-driving, autonomous vehicle roaming the streets is exciting, it presents unique challenges for lawmakers. For instance, in cases where accidents occur, determining liability becomes a tricky aspect. Is it the fault of the programming, the car manufacturer, the software developer, or another party? This incomplete legislation has become one of the major restraints in the Robotaxi market. Many companies are hesitant to pour more resources into a venture that could be halted or seriously impeded by unfavourable regulations.
Another challenge is the strict safety standards and approval procedures for automated vehicles. Governments across the world are rightly concerned about the safety implications of robotaxis. The high-profile accidents involving self-driving cars, such as the fatal crash involving a self-driving Uber vehicle in Arizona in 2018, have further escalated these concerns. Unlike traditional taxis, Robotaxis require stringent testing and validation before they are allowed on public roads, a process that can be long and costly. This rigorous process and unforeseen technical glitches can lead to significant delays in the launch of commercial Robotaxi services.
The ambiguity surrounding data privacy and protection is another challenge. Robotaxis, due to their autonomous operation, heavily rely on data collection and machine learning algorithms for optimal functionality. This raises significant data privacy concerns among prospective users. As these vehicles gather and process vast amounts of data, the risk of data breaches becomes a possibility. Stringent data protection regulation becomes a critical factor in countries with strict data privacy laws like Europe, further restraining the growth of the Robotaxi market. As a result, even technology companies that currently dominate the self-driving car market are wary of venturing into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Stringent Regulatory Framework for Robotaxis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Key Success Factors
• Market Impacting Factors
• Top Investment Pockets
• Market Attractiveness Index, 2024
• Market Ecosystem
• PESTEL Analysis
• Pricing Analysis
•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2425</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102</cp:revision>
  <dcterms:created xsi:type="dcterms:W3CDTF">2024-08-12T13:13:25Z</dcterms:created>
  <dcterms:modified xsi:type="dcterms:W3CDTF">2025-09-16T09:05:51Z</dcterms:modified>
</cp:coreProperties>
</file>